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7" r:id="rId6"/>
    <p:sldId id="269" r:id="rId7"/>
    <p:sldId id="268" r:id="rId8"/>
    <p:sldId id="270" r:id="rId9"/>
    <p:sldId id="263" r:id="rId10"/>
    <p:sldId id="264" r:id="rId11"/>
    <p:sldId id="265" r:id="rId12"/>
    <p:sldId id="266" r:id="rId13"/>
    <p:sldId id="260" r:id="rId14"/>
    <p:sldId id="261" r:id="rId15"/>
    <p:sldId id="26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0"/>
          <c:y val="5.4097168441534704E-3"/>
          <c:w val="0.70681160652831598"/>
          <c:h val="0.9611142103768475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Lbls>
            <c:dLbl>
              <c:idx val="0"/>
              <c:layout>
                <c:manualLayout>
                  <c:x val="-9.3474972624368297E-2"/>
                  <c:y val="6.7757346032270405E-2"/>
                </c:manualLayout>
              </c:layout>
              <c:showVal val="1"/>
            </c:dLbl>
            <c:dLbl>
              <c:idx val="1"/>
              <c:layout>
                <c:manualLayout>
                  <c:x val="-0.16898100582798553"/>
                  <c:y val="-0.13496356583725264"/>
                </c:manualLayout>
              </c:layout>
              <c:showVal val="1"/>
            </c:dLbl>
            <c:dLbl>
              <c:idx val="2"/>
              <c:layout>
                <c:manualLayout>
                  <c:x val="0.16832579986234281"/>
                  <c:y val="-0.14130488825367987"/>
                </c:manualLayout>
              </c:layout>
              <c:showVal val="1"/>
            </c:dLbl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РЦ "Спасатель"</c:v>
                </c:pt>
                <c:pt idx="1">
                  <c:v>РЦ "Шиванда"</c:v>
                </c:pt>
                <c:pt idx="2">
                  <c:v>РЦ "Орловский"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18</c:v>
                </c:pt>
                <c:pt idx="1">
                  <c:v>18</c:v>
                </c:pt>
                <c:pt idx="2">
                  <c:v>56</c:v>
                </c:pt>
              </c:numCache>
            </c:numRef>
          </c:val>
        </c:ser>
      </c:pie3D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Lbls>
            <c:dLbl>
              <c:idx val="0"/>
              <c:layout>
                <c:manualLayout>
                  <c:x val="-0.15081050136590071"/>
                  <c:y val="-0.20937084818795046"/>
                </c:manualLayout>
              </c:layout>
              <c:showVal val="1"/>
            </c:dLbl>
            <c:dLbl>
              <c:idx val="3"/>
              <c:layout>
                <c:manualLayout>
                  <c:x val="8.4131878204409413E-2"/>
                  <c:y val="-4.5727769370848192E-3"/>
                </c:manualLayout>
              </c:layout>
              <c:showVal val="1"/>
            </c:dLbl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Лист1!$A$2:$A$5</c:f>
              <c:strCache>
                <c:ptCount val="4"/>
                <c:pt idx="0">
                  <c:v>Субсидия </c:v>
                </c:pt>
                <c:pt idx="1">
                  <c:v>Пенсия </c:v>
                </c:pt>
                <c:pt idx="2">
                  <c:v>Платные услуги</c:v>
                </c:pt>
                <c:pt idx="3">
                  <c:v>Прочие доходы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28082715.399999999</c:v>
                </c:pt>
                <c:pt idx="1">
                  <c:v>4231741.41</c:v>
                </c:pt>
                <c:pt idx="2">
                  <c:v>362898.24</c:v>
                </c:pt>
                <c:pt idx="3">
                  <c:v>2771129.32</c:v>
                </c:pt>
              </c:numCache>
            </c:numRef>
          </c:val>
        </c:ser>
      </c:pie3D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bar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руб.</c:v>
                </c:pt>
              </c:strCache>
            </c:strRef>
          </c:tx>
          <c:dLbls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Заработная плата </c:v>
                </c:pt>
                <c:pt idx="1">
                  <c:v>Начисления на выплаты по оплате труда </c:v>
                </c:pt>
                <c:pt idx="2">
                  <c:v>Коммунальные услуги (электроэнергия)</c:v>
                </c:pt>
                <c:pt idx="3">
                  <c:v>Налог на имущество</c:v>
                </c:pt>
                <c:pt idx="4">
                  <c:v>Транспортный налог </c:v>
                </c:pt>
                <c:pt idx="5">
                  <c:v>Увеличение стоимости материальных запасов (приобретение котельно-печного топлива)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20150951.399999999</c:v>
                </c:pt>
                <c:pt idx="1">
                  <c:v>5651764</c:v>
                </c:pt>
                <c:pt idx="2">
                  <c:v>780000</c:v>
                </c:pt>
                <c:pt idx="3">
                  <c:v>587255</c:v>
                </c:pt>
                <c:pt idx="4">
                  <c:v>44745</c:v>
                </c:pt>
                <c:pt idx="5">
                  <c:v>868000</c:v>
                </c:pt>
              </c:numCache>
            </c:numRef>
          </c:val>
        </c:ser>
        <c:axId val="77342976"/>
        <c:axId val="66396928"/>
      </c:barChart>
      <c:catAx>
        <c:axId val="77342976"/>
        <c:scaling>
          <c:orientation val="minMax"/>
        </c:scaling>
        <c:axPos val="l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66396928"/>
        <c:crosses val="autoZero"/>
        <c:auto val="1"/>
        <c:lblAlgn val="ctr"/>
        <c:lblOffset val="100"/>
      </c:catAx>
      <c:valAx>
        <c:axId val="66396928"/>
        <c:scaling>
          <c:orientation val="minMax"/>
        </c:scaling>
        <c:axPos val="b"/>
        <c:majorGridlines/>
        <c:numFmt formatCode="General" sourceLinked="1"/>
        <c:tickLblPos val="nextTo"/>
        <c:crossAx val="7734297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15063792657595609"/>
          <c:y val="4.830611447394887E-2"/>
          <c:w val="0.83411531972202402"/>
          <c:h val="0.66924934129226787"/>
        </c:manualLayout>
      </c:layout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002060"/>
            </a:solidFill>
          </c:spPr>
          <c:dLbls>
            <c:dLbl>
              <c:idx val="0"/>
              <c:layout>
                <c:manualLayout>
                  <c:x val="1.5246753702019846E-3"/>
                  <c:y val="-7.5913791609082293E-2"/>
                </c:manualLayout>
              </c:layout>
              <c:dLblPos val="inEnd"/>
              <c:showVal val="1"/>
            </c:dLbl>
            <c:dLbl>
              <c:idx val="1"/>
              <c:layout>
                <c:manualLayout>
                  <c:x val="1.5246753702019846E-3"/>
                  <c:y val="-0.12760981249121942"/>
                </c:manualLayout>
              </c:layout>
              <c:dLblPos val="inEnd"/>
              <c:showVal val="1"/>
            </c:dLbl>
            <c:dLbl>
              <c:idx val="2"/>
              <c:layout>
                <c:manualLayout>
                  <c:x val="0"/>
                  <c:y val="-0.11600892044656309"/>
                </c:manualLayout>
              </c:layout>
              <c:dLblPos val="inEnd"/>
              <c:showVal val="1"/>
            </c:dLbl>
            <c:dLbl>
              <c:idx val="3"/>
              <c:layout>
                <c:manualLayout>
                  <c:x val="-6.0987014808079384E-3"/>
                  <c:y val="-0.11136856362870048"/>
                </c:manualLayout>
              </c:layout>
              <c:dLblPos val="inEnd"/>
              <c:showVal val="1"/>
            </c:dLbl>
            <c:dLbl>
              <c:idx val="4"/>
              <c:layout>
                <c:manualLayout>
                  <c:x val="1.5246753702019846E-3"/>
                  <c:y val="-0.11368874203763174"/>
                </c:manualLayout>
              </c:layout>
              <c:dLblPos val="inEnd"/>
              <c:showVal val="1"/>
            </c:dLbl>
            <c:dLbl>
              <c:idx val="5"/>
              <c:layout>
                <c:manualLayout>
                  <c:x val="1.5246753702019846E-3"/>
                  <c:y val="-0.16705284544305093"/>
                </c:manualLayout>
              </c:layout>
              <c:dLblPos val="inEnd"/>
              <c:showVal val="1"/>
            </c:dLbl>
            <c:dLbl>
              <c:idx val="6"/>
              <c:layout>
                <c:manualLayout>
                  <c:x val="4.5740261106060097E-3"/>
                  <c:y val="-0.11832909885549435"/>
                </c:manualLayout>
              </c:layout>
              <c:dLblPos val="inEnd"/>
              <c:showVal val="1"/>
            </c:dLbl>
            <c:dLbl>
              <c:idx val="7"/>
              <c:layout>
                <c:manualLayout>
                  <c:x val="3.0493507404039692E-3"/>
                  <c:y val="-0.16009231021625717"/>
                </c:manualLayout>
              </c:layout>
              <c:dLblPos val="inEnd"/>
              <c:showVal val="1"/>
            </c:dLbl>
            <c:dLbl>
              <c:idx val="8"/>
              <c:layout>
                <c:manualLayout>
                  <c:x val="-1.5246753702019846E-3"/>
                  <c:y val="-0.13921070453587581"/>
                </c:manualLayout>
              </c:layout>
              <c:dLblPos val="inEnd"/>
              <c:showVal val="1"/>
            </c:dLbl>
            <c:dLbl>
              <c:idx val="9"/>
              <c:layout>
                <c:manualLayout>
                  <c:x val="1.5246753702019846E-3"/>
                  <c:y val="-0.12064927726442562"/>
                </c:manualLayout>
              </c:layout>
              <c:dLblPos val="inEnd"/>
              <c:showVal val="1"/>
            </c:dLbl>
            <c:dLbl>
              <c:idx val="10"/>
              <c:layout>
                <c:manualLayout>
                  <c:x val="1.5246753702019846E-3"/>
                  <c:y val="-0.14617123976266949"/>
                </c:manualLayout>
              </c:layout>
              <c:dLblPos val="inEnd"/>
              <c:showVal val="1"/>
            </c:dLbl>
            <c:dLbl>
              <c:idx val="11"/>
              <c:layout>
                <c:manualLayout>
                  <c:x val="0"/>
                  <c:y val="-0.16009231021625697"/>
                </c:manualLayout>
              </c:layout>
              <c:dLblPos val="inEnd"/>
              <c:showVal val="1"/>
            </c:dLbl>
            <c:dLbl>
              <c:idx val="12"/>
              <c:layout>
                <c:manualLayout>
                  <c:x val="4.5740261106060661E-3"/>
                  <c:y val="-0.10672820681083796"/>
                </c:manualLayout>
              </c:layout>
              <c:dLblPos val="inEnd"/>
              <c:showVal val="1"/>
            </c:dLbl>
            <c:dLbl>
              <c:idx val="13"/>
              <c:layout>
                <c:manualLayout>
                  <c:x val="4.5740261106058423E-3"/>
                  <c:y val="-0.17401338066984465"/>
                </c:manualLayout>
              </c:layout>
              <c:dLblPos val="inEnd"/>
              <c:showVal val="1"/>
            </c:dLbl>
            <c:dLbl>
              <c:idx val="14"/>
              <c:layout>
                <c:manualLayout>
                  <c:x val="3.0493507404038577E-3"/>
                  <c:y val="-0.10904838521976931"/>
                </c:manualLayout>
              </c:layout>
              <c:dLblPos val="inEnd"/>
              <c:showVal val="1"/>
            </c:dLbl>
            <c:dLbl>
              <c:idx val="15"/>
              <c:layout>
                <c:manualLayout>
                  <c:x val="-1.5246753702018729E-3"/>
                  <c:y val="-0.10904838521976931"/>
                </c:manualLayout>
              </c:layout>
              <c:dLblPos val="inEnd"/>
              <c:showVal val="1"/>
            </c:dLbl>
            <c:txPr>
              <a:bodyPr rot="-5400000" vert="horz"/>
              <a:lstStyle/>
              <a:p>
                <a:pPr>
                  <a:defRPr sz="1200" b="0"/>
                </a:pPr>
                <a:endParaRPr lang="ru-RU"/>
              </a:p>
            </c:txPr>
            <c:dLblPos val="inEnd"/>
            <c:showVal val="1"/>
          </c:dLbls>
          <c:cat>
            <c:strRef>
              <c:f>Лист1!$A$2:$A$17</c:f>
              <c:strCache>
                <c:ptCount val="16"/>
                <c:pt idx="0">
                  <c:v>Пенсия </c:v>
                </c:pt>
                <c:pt idx="1">
                  <c:v>Электроэнергия </c:v>
                </c:pt>
                <c:pt idx="2">
                  <c:v>Хлеб </c:v>
                </c:pt>
                <c:pt idx="3">
                  <c:v>Одеяло </c:v>
                </c:pt>
                <c:pt idx="4">
                  <c:v>Шерсть </c:v>
                </c:pt>
                <c:pt idx="5">
                  <c:v>Мясо говядины </c:v>
                </c:pt>
                <c:pt idx="6">
                  <c:v>Овцы</c:v>
                </c:pt>
                <c:pt idx="7">
                  <c:v>Возмещение </c:v>
                </c:pt>
                <c:pt idx="8">
                  <c:v>Мясо свинины </c:v>
                </c:pt>
                <c:pt idx="9">
                  <c:v>Ягнята 2018г.</c:v>
                </c:pt>
                <c:pt idx="10">
                  <c:v>Отопление </c:v>
                </c:pt>
                <c:pt idx="11">
                  <c:v>Погребение </c:v>
                </c:pt>
                <c:pt idx="12">
                  <c:v>Постельные комплекты </c:v>
                </c:pt>
                <c:pt idx="13">
                  <c:v>Мясо баранины </c:v>
                </c:pt>
                <c:pt idx="14">
                  <c:v>Элбэг</c:v>
                </c:pt>
                <c:pt idx="15">
                  <c:v>Асс.машина</c:v>
                </c:pt>
              </c:strCache>
            </c:strRef>
          </c:cat>
          <c:val>
            <c:numRef>
              <c:f>Лист1!$B$2:$B$17</c:f>
              <c:numCache>
                <c:formatCode>General</c:formatCode>
                <c:ptCount val="16"/>
                <c:pt idx="0">
                  <c:v>4231741.41</c:v>
                </c:pt>
                <c:pt idx="1">
                  <c:v>6806.36</c:v>
                </c:pt>
                <c:pt idx="2">
                  <c:v>159301</c:v>
                </c:pt>
                <c:pt idx="3">
                  <c:v>45900</c:v>
                </c:pt>
                <c:pt idx="4">
                  <c:v>19256</c:v>
                </c:pt>
                <c:pt idx="5">
                  <c:v>112067.68</c:v>
                </c:pt>
                <c:pt idx="6">
                  <c:v>135840</c:v>
                </c:pt>
                <c:pt idx="7">
                  <c:v>12953.05</c:v>
                </c:pt>
                <c:pt idx="8">
                  <c:v>18836.8</c:v>
                </c:pt>
                <c:pt idx="9">
                  <c:v>8600</c:v>
                </c:pt>
                <c:pt idx="10">
                  <c:v>799605.5</c:v>
                </c:pt>
                <c:pt idx="11">
                  <c:v>13683.14</c:v>
                </c:pt>
                <c:pt idx="12">
                  <c:v>68529</c:v>
                </c:pt>
                <c:pt idx="13">
                  <c:v>738600.54</c:v>
                </c:pt>
                <c:pt idx="14">
                  <c:v>60000</c:v>
                </c:pt>
                <c:pt idx="15">
                  <c:v>7500</c:v>
                </c:pt>
              </c:numCache>
            </c:numRef>
          </c:val>
        </c:ser>
        <c:overlap val="100"/>
        <c:axId val="64949248"/>
        <c:axId val="64992768"/>
      </c:barChart>
      <c:catAx>
        <c:axId val="6494924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64992768"/>
        <c:crosses val="autoZero"/>
        <c:auto val="1"/>
        <c:lblAlgn val="ctr"/>
        <c:lblOffset val="100"/>
      </c:catAx>
      <c:valAx>
        <c:axId val="64992768"/>
        <c:scaling>
          <c:orientation val="minMax"/>
        </c:scaling>
        <c:axPos val="l"/>
        <c:majorGridlines/>
        <c:numFmt formatCode="General" sourceLinked="1"/>
        <c:tickLblPos val="nextTo"/>
        <c:crossAx val="64949248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</c:spPr>
          <c:dLbls>
            <c:dLbl>
              <c:idx val="0"/>
              <c:layout>
                <c:manualLayout>
                  <c:x val="4.613593948514713E-3"/>
                  <c:y val="5.2117263843648783E-3"/>
                </c:manualLayout>
              </c:layout>
              <c:showVal val="1"/>
            </c:dLbl>
            <c:dLbl>
              <c:idx val="1"/>
              <c:layout>
                <c:manualLayout>
                  <c:x val="-2.1530105093068672E-2"/>
                  <c:y val="-2.6058631921824118E-3"/>
                </c:manualLayout>
              </c:layout>
              <c:showVal val="1"/>
            </c:dLbl>
            <c:dLbl>
              <c:idx val="2"/>
              <c:layout>
                <c:manualLayout>
                  <c:x val="1.9992240443563767E-2"/>
                  <c:y val="5.971700829820472E-18"/>
                </c:manualLayout>
              </c:layout>
              <c:showVal val="1"/>
            </c:dLbl>
            <c:dLbl>
              <c:idx val="3"/>
              <c:layout>
                <c:manualLayout>
                  <c:x val="0"/>
                  <c:y val="1.3029315960912061E-2"/>
                </c:manualLayout>
              </c:layout>
              <c:showVal val="1"/>
            </c:dLbl>
            <c:dLbl>
              <c:idx val="4"/>
              <c:layout>
                <c:manualLayout>
                  <c:x val="-9.2271878970294312E-3"/>
                  <c:y val="0"/>
                </c:manualLayout>
              </c:layout>
              <c:showVal val="1"/>
            </c:dLbl>
            <c:dLbl>
              <c:idx val="6"/>
              <c:layout>
                <c:manualLayout>
                  <c:x val="1.2302917196039235E-2"/>
                  <c:y val="0"/>
                </c:manualLayout>
              </c:layout>
              <c:showVal val="1"/>
            </c:dLbl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</c:dLbls>
          <c:cat>
            <c:strRef>
              <c:f>Лист1!$A$2:$A$13</c:f>
              <c:strCache>
                <c:ptCount val="12"/>
                <c:pt idx="0">
                  <c:v>Хлеб </c:v>
                </c:pt>
                <c:pt idx="1">
                  <c:v>Платные услуги</c:v>
                </c:pt>
                <c:pt idx="2">
                  <c:v>Мясо свинины </c:v>
                </c:pt>
                <c:pt idx="3">
                  <c:v>Мясо говядины </c:v>
                </c:pt>
                <c:pt idx="4">
                  <c:v>Прокат технических средств </c:v>
                </c:pt>
                <c:pt idx="5">
                  <c:v>Капуста </c:v>
                </c:pt>
                <c:pt idx="6">
                  <c:v>Рассада </c:v>
                </c:pt>
                <c:pt idx="7">
                  <c:v>Поросята </c:v>
                </c:pt>
                <c:pt idx="8">
                  <c:v>Веники</c:v>
                </c:pt>
                <c:pt idx="9">
                  <c:v>Огурцы </c:v>
                </c:pt>
                <c:pt idx="10">
                  <c:v>Аккомуляторы </c:v>
                </c:pt>
                <c:pt idx="11">
                  <c:v>Помидоры </c:v>
                </c:pt>
              </c:strCache>
            </c:str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86451</c:v>
                </c:pt>
                <c:pt idx="1">
                  <c:v>362898</c:v>
                </c:pt>
                <c:pt idx="2">
                  <c:v>360982.88</c:v>
                </c:pt>
                <c:pt idx="3">
                  <c:v>32300.6</c:v>
                </c:pt>
                <c:pt idx="4">
                  <c:v>1188.22</c:v>
                </c:pt>
                <c:pt idx="5">
                  <c:v>1400.88</c:v>
                </c:pt>
                <c:pt idx="6">
                  <c:v>10200.5</c:v>
                </c:pt>
                <c:pt idx="7">
                  <c:v>49000</c:v>
                </c:pt>
                <c:pt idx="8">
                  <c:v>2100</c:v>
                </c:pt>
                <c:pt idx="9">
                  <c:v>13929.67</c:v>
                </c:pt>
                <c:pt idx="10">
                  <c:v>3000</c:v>
                </c:pt>
                <c:pt idx="11">
                  <c:v>3095.5</c:v>
                </c:pt>
              </c:numCache>
            </c:numRef>
          </c:val>
        </c:ser>
        <c:ser>
          <c:idx val="2"/>
          <c:order val="1"/>
          <c:tx>
            <c:strRef>
              <c:f>Лист1!$D$1</c:f>
              <c:strCache>
                <c:ptCount val="1"/>
              </c:strCache>
            </c:strRef>
          </c:tx>
          <c:cat>
            <c:strRef>
              <c:f>Лист1!$A$2:$A$13</c:f>
              <c:strCache>
                <c:ptCount val="12"/>
                <c:pt idx="0">
                  <c:v>Хлеб </c:v>
                </c:pt>
                <c:pt idx="1">
                  <c:v>Платные услуги</c:v>
                </c:pt>
                <c:pt idx="2">
                  <c:v>Мясо свинины </c:v>
                </c:pt>
                <c:pt idx="3">
                  <c:v>Мясо говядины </c:v>
                </c:pt>
                <c:pt idx="4">
                  <c:v>Прокат технических средств </c:v>
                </c:pt>
                <c:pt idx="5">
                  <c:v>Капуста </c:v>
                </c:pt>
                <c:pt idx="6">
                  <c:v>Рассада </c:v>
                </c:pt>
                <c:pt idx="7">
                  <c:v>Поросята </c:v>
                </c:pt>
                <c:pt idx="8">
                  <c:v>Веники</c:v>
                </c:pt>
                <c:pt idx="9">
                  <c:v>Огурцы </c:v>
                </c:pt>
                <c:pt idx="10">
                  <c:v>Аккомуляторы </c:v>
                </c:pt>
                <c:pt idx="11">
                  <c:v>Помидоры </c:v>
                </c:pt>
              </c:strCache>
            </c:strRef>
          </c:cat>
          <c:val>
            <c:numRef>
              <c:f>Лист1!$D$2:$D$13</c:f>
              <c:numCache>
                <c:formatCode>General</c:formatCode>
                <c:ptCount val="12"/>
              </c:numCache>
            </c:numRef>
          </c:val>
        </c:ser>
        <c:axId val="88171264"/>
        <c:axId val="88172800"/>
      </c:barChart>
      <c:catAx>
        <c:axId val="88171264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88172800"/>
        <c:crosses val="autoZero"/>
        <c:auto val="1"/>
        <c:lblAlgn val="ctr"/>
        <c:lblOffset val="100"/>
      </c:catAx>
      <c:valAx>
        <c:axId val="88172800"/>
        <c:scaling>
          <c:orientation val="minMax"/>
        </c:scaling>
        <c:axPos val="l"/>
        <c:majorGridlines/>
        <c:numFmt formatCode="General" sourceLinked="1"/>
        <c:tickLblPos val="nextTo"/>
        <c:crossAx val="88171264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15955979860839167"/>
          <c:y val="2.4142492203374829E-2"/>
          <c:w val="0.80161440311600463"/>
          <c:h val="0.90491884700849146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 </c:v>
                </c:pt>
              </c:strCache>
            </c:strRef>
          </c:tx>
          <c:spPr>
            <a:solidFill>
              <a:srgbClr val="C00000"/>
            </a:solidFill>
          </c:spPr>
          <c:dLbls>
            <c:dLbl>
              <c:idx val="0"/>
              <c:layout>
                <c:manualLayout>
                  <c:x val="1.5246753702019993E-3"/>
                  <c:y val="0"/>
                </c:manualLayout>
              </c:layout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6159</a:t>
                    </a:r>
                    <a:endParaRPr lang="en-US" dirty="0"/>
                  </a:p>
                </c:rich>
              </c:tx>
              <c:showVal val="1"/>
            </c:dLbl>
            <c:txPr>
              <a:bodyPr rot="0" vert="horz"/>
              <a:lstStyle/>
              <a:p>
                <a:pPr>
                  <a:defRPr sz="1200"/>
                </a:pPr>
                <a:endParaRPr lang="ru-RU"/>
              </a:p>
            </c:txPr>
            <c:showVal val="1"/>
          </c:dLbls>
          <c:cat>
            <c:strRef>
              <c:f>Лист1!$A$2:$A$25</c:f>
              <c:strCache>
                <c:ptCount val="24"/>
                <c:pt idx="0">
                  <c:v>Пенсия </c:v>
                </c:pt>
                <c:pt idx="1">
                  <c:v>Электроэнергия</c:v>
                </c:pt>
                <c:pt idx="2">
                  <c:v>Хлеб </c:v>
                </c:pt>
                <c:pt idx="3">
                  <c:v>Одеяло </c:v>
                </c:pt>
                <c:pt idx="4">
                  <c:v>Мясо говядины </c:v>
                </c:pt>
                <c:pt idx="5">
                  <c:v>Шерсть </c:v>
                </c:pt>
                <c:pt idx="6">
                  <c:v>Овцы</c:v>
                </c:pt>
                <c:pt idx="7">
                  <c:v>Возмещение </c:v>
                </c:pt>
                <c:pt idx="8">
                  <c:v>Отопление </c:v>
                </c:pt>
                <c:pt idx="9">
                  <c:v>Погребение </c:v>
                </c:pt>
                <c:pt idx="10">
                  <c:v>Пост. комплекты </c:v>
                </c:pt>
                <c:pt idx="11">
                  <c:v>Мясо баранины </c:v>
                </c:pt>
                <c:pt idx="12">
                  <c:v>Элбэг </c:v>
                </c:pt>
                <c:pt idx="13">
                  <c:v>Асс. машина </c:v>
                </c:pt>
                <c:pt idx="14">
                  <c:v>Платные услуги </c:v>
                </c:pt>
                <c:pt idx="15">
                  <c:v>Мясо свинины</c:v>
                </c:pt>
                <c:pt idx="16">
                  <c:v>Прокат тех. сред.</c:v>
                </c:pt>
                <c:pt idx="17">
                  <c:v>Капуста </c:v>
                </c:pt>
                <c:pt idx="18">
                  <c:v>Рассада </c:v>
                </c:pt>
                <c:pt idx="19">
                  <c:v>Поросята </c:v>
                </c:pt>
                <c:pt idx="20">
                  <c:v>Веники </c:v>
                </c:pt>
                <c:pt idx="21">
                  <c:v>Огурцы </c:v>
                </c:pt>
                <c:pt idx="22">
                  <c:v>Аккомуляторы </c:v>
                </c:pt>
                <c:pt idx="23">
                  <c:v>Помидоры </c:v>
                </c:pt>
              </c:strCache>
            </c:strRef>
          </c:cat>
          <c:val>
            <c:numRef>
              <c:f>Лист1!$B$2:$B$25</c:f>
              <c:numCache>
                <c:formatCode>General</c:formatCode>
                <c:ptCount val="24"/>
                <c:pt idx="0">
                  <c:v>4231741.41</c:v>
                </c:pt>
                <c:pt idx="1">
                  <c:v>6806.36</c:v>
                </c:pt>
                <c:pt idx="2">
                  <c:v>245752</c:v>
                </c:pt>
                <c:pt idx="3">
                  <c:v>45900</c:v>
                </c:pt>
                <c:pt idx="4">
                  <c:v>144368.28</c:v>
                </c:pt>
                <c:pt idx="5">
                  <c:v>19256</c:v>
                </c:pt>
                <c:pt idx="6">
                  <c:v>135840</c:v>
                </c:pt>
                <c:pt idx="7">
                  <c:v>12953.05</c:v>
                </c:pt>
                <c:pt idx="8">
                  <c:v>799606.5</c:v>
                </c:pt>
                <c:pt idx="9">
                  <c:v>13683.14</c:v>
                </c:pt>
                <c:pt idx="10">
                  <c:v>68529</c:v>
                </c:pt>
                <c:pt idx="11">
                  <c:v>738600.54</c:v>
                </c:pt>
                <c:pt idx="12">
                  <c:v>60000</c:v>
                </c:pt>
                <c:pt idx="13">
                  <c:v>7500</c:v>
                </c:pt>
                <c:pt idx="14">
                  <c:v>362898.24</c:v>
                </c:pt>
                <c:pt idx="15">
                  <c:v>379819.68</c:v>
                </c:pt>
                <c:pt idx="16">
                  <c:v>1188.22</c:v>
                </c:pt>
                <c:pt idx="17">
                  <c:v>1400.88</c:v>
                </c:pt>
                <c:pt idx="18">
                  <c:v>10200.5</c:v>
                </c:pt>
                <c:pt idx="19">
                  <c:v>49000</c:v>
                </c:pt>
                <c:pt idx="20">
                  <c:v>2100</c:v>
                </c:pt>
                <c:pt idx="21">
                  <c:v>13929.67</c:v>
                </c:pt>
                <c:pt idx="22">
                  <c:v>3000</c:v>
                </c:pt>
                <c:pt idx="23">
                  <c:v>3095.5</c:v>
                </c:pt>
              </c:numCache>
            </c:numRef>
          </c:val>
        </c:ser>
        <c:axId val="88205184"/>
        <c:axId val="88206720"/>
      </c:barChart>
      <c:catAx>
        <c:axId val="88205184"/>
        <c:scaling>
          <c:orientation val="minMax"/>
        </c:scaling>
        <c:axPos val="l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88206720"/>
        <c:crosses val="autoZero"/>
        <c:auto val="1"/>
        <c:lblAlgn val="ctr"/>
        <c:lblOffset val="100"/>
      </c:catAx>
      <c:valAx>
        <c:axId val="88206720"/>
        <c:scaling>
          <c:orientation val="minMax"/>
        </c:scaling>
        <c:axPos val="b"/>
        <c:majorGridlines/>
        <c:numFmt formatCode="General" sourceLinked="1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88205184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30.01.2019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30.01.2019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30.01.2019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30.01.2019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30.01.2019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30.01.2019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30.01.2019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71604" y="142852"/>
            <a:ext cx="7200800" cy="936104"/>
          </a:xfrm>
        </p:spPr>
        <p:txBody>
          <a:bodyPr>
            <a:normAutofit/>
          </a:bodyPr>
          <a:lstStyle/>
          <a:p>
            <a:pPr algn="ctr"/>
            <a:r>
              <a:rPr lang="ru-RU" sz="1400" dirty="0" smtClean="0"/>
              <a:t>Государственное учреждение социального обслуживания «Дульдургинский комплексный центр социального обслуживания населения «Наран» Забайкальского края </a:t>
            </a:r>
            <a:endParaRPr lang="ru-RU" sz="1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3108" y="2000240"/>
            <a:ext cx="6172200" cy="2726044"/>
          </a:xfrm>
        </p:spPr>
        <p:txBody>
          <a:bodyPr>
            <a:noAutofit/>
          </a:bodyPr>
          <a:lstStyle/>
          <a:p>
            <a:pPr algn="ctr">
              <a:lnSpc>
                <a:spcPct val="110000"/>
              </a:lnSpc>
            </a:pPr>
            <a:r>
              <a:rPr lang="ru-RU" sz="2400" dirty="0" smtClean="0">
                <a:solidFill>
                  <a:srgbClr val="008000"/>
                </a:solidFill>
              </a:rPr>
              <a:t>Итоги работы </a:t>
            </a:r>
          </a:p>
          <a:p>
            <a:pPr algn="ctr">
              <a:lnSpc>
                <a:spcPct val="110000"/>
              </a:lnSpc>
            </a:pPr>
            <a:r>
              <a:rPr lang="ru-RU" sz="2400" dirty="0" smtClean="0">
                <a:solidFill>
                  <a:srgbClr val="008000"/>
                </a:solidFill>
              </a:rPr>
              <a:t>ГУСО «Дульдургинский комплексный центр социального обслуживания населения «Наран» Забайкальского края  </a:t>
            </a:r>
          </a:p>
          <a:p>
            <a:pPr algn="ctr">
              <a:lnSpc>
                <a:spcPct val="110000"/>
              </a:lnSpc>
            </a:pPr>
            <a:r>
              <a:rPr lang="ru-RU" sz="2400" dirty="0" smtClean="0">
                <a:solidFill>
                  <a:srgbClr val="008000"/>
                </a:solidFill>
              </a:rPr>
              <a:t>за  2018 год.</a:t>
            </a:r>
            <a:endParaRPr lang="ru-RU" sz="24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14673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85728"/>
            <a:ext cx="7467600" cy="5111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b="1" dirty="0" smtClean="0">
                <a:solidFill>
                  <a:srgbClr val="008000"/>
                </a:solidFill>
              </a:rPr>
              <a:t>Иная приносящая доход деятельность за  2018год, </a:t>
            </a:r>
            <a:br>
              <a:rPr lang="ru-RU" sz="1600" b="1" dirty="0" smtClean="0">
                <a:solidFill>
                  <a:srgbClr val="008000"/>
                </a:solidFill>
              </a:rPr>
            </a:br>
            <a:r>
              <a:rPr lang="ru-RU" sz="1600" b="1" dirty="0" smtClean="0">
                <a:solidFill>
                  <a:srgbClr val="008000"/>
                </a:solidFill>
              </a:rPr>
              <a:t>с. Токчин, </a:t>
            </a:r>
            <a:r>
              <a:rPr lang="ru-RU" sz="1600" b="1" dirty="0" smtClean="0">
                <a:solidFill>
                  <a:srgbClr val="008000"/>
                </a:solidFill>
              </a:rPr>
              <a:t>ВСЕГО 6439221,48</a:t>
            </a:r>
            <a:endParaRPr lang="ru-RU" sz="1600" b="1" dirty="0">
              <a:solidFill>
                <a:srgbClr val="008000"/>
              </a:solidFill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quarter" idx="1"/>
          </p:nvPr>
        </p:nvGraphicFramePr>
        <p:xfrm>
          <a:off x="457200" y="785794"/>
          <a:ext cx="8329642" cy="56880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 smtClean="0">
                <a:solidFill>
                  <a:srgbClr val="008000"/>
                </a:solidFill>
              </a:rPr>
              <a:t>Иная приносящая доход деятельность за  2018 год, </a:t>
            </a:r>
            <a:br>
              <a:rPr lang="ru-RU" sz="1800" b="1" dirty="0" smtClean="0">
                <a:solidFill>
                  <a:srgbClr val="008000"/>
                </a:solidFill>
              </a:rPr>
            </a:br>
            <a:r>
              <a:rPr lang="ru-RU" sz="1800" b="1" dirty="0" smtClean="0">
                <a:solidFill>
                  <a:srgbClr val="008000"/>
                </a:solidFill>
              </a:rPr>
              <a:t>с. Дульдурга , ВСЕГО </a:t>
            </a:r>
            <a:r>
              <a:rPr lang="ru-RU" sz="1800" b="1" dirty="0" smtClean="0">
                <a:solidFill>
                  <a:srgbClr val="008000"/>
                </a:solidFill>
              </a:rPr>
              <a:t>926547,49</a:t>
            </a:r>
            <a:endParaRPr lang="ru-RU" sz="1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8258204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85728"/>
            <a:ext cx="7467600" cy="582594"/>
          </a:xfrm>
        </p:spPr>
        <p:txBody>
          <a:bodyPr>
            <a:normAutofit/>
          </a:bodyPr>
          <a:lstStyle/>
          <a:p>
            <a:pPr algn="ctr"/>
            <a:r>
              <a:rPr lang="ru-RU" sz="1600" b="1" dirty="0" smtClean="0">
                <a:solidFill>
                  <a:srgbClr val="008000"/>
                </a:solidFill>
              </a:rPr>
              <a:t>Иная приносящая доход деятельность за  2018 год , ВСЕГО </a:t>
            </a:r>
            <a:r>
              <a:rPr lang="ru-RU" sz="1600" b="1" dirty="0" smtClean="0">
                <a:solidFill>
                  <a:srgbClr val="008000"/>
                </a:solidFill>
              </a:rPr>
              <a:t>7365768,97 рублей.</a:t>
            </a:r>
            <a:endParaRPr lang="ru-RU" sz="1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457200" y="928670"/>
          <a:ext cx="8329642" cy="5786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85728"/>
            <a:ext cx="7467600" cy="868346"/>
          </a:xfrm>
        </p:spPr>
        <p:txBody>
          <a:bodyPr>
            <a:normAutofit/>
          </a:bodyPr>
          <a:lstStyle/>
          <a:p>
            <a:pPr algn="ctr"/>
            <a:r>
              <a:rPr lang="ru-RU" sz="1600" b="1" dirty="0" smtClean="0">
                <a:solidFill>
                  <a:srgbClr val="008000"/>
                </a:solidFill>
              </a:rPr>
              <a:t>Расходы учреждения за счет платы, утвержденной законодательством за 2018г.  ВСЕГО 4582076,37 </a:t>
            </a:r>
            <a:endParaRPr lang="ru-RU" sz="1600" b="1" dirty="0">
              <a:solidFill>
                <a:srgbClr val="008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500034" y="1285875"/>
          <a:ext cx="8215371" cy="4573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5590"/>
                <a:gridCol w="4226073"/>
                <a:gridCol w="2833708"/>
              </a:tblGrid>
              <a:tr h="723705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Статья КОСГУ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Наименование расходов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Сумма </a:t>
                      </a:r>
                      <a:endParaRPr lang="ru-RU" sz="1200" dirty="0"/>
                    </a:p>
                  </a:txBody>
                  <a:tcPr/>
                </a:tc>
              </a:tr>
              <a:tr h="419289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221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Услуги связи всего, в т.ч.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50695,73</a:t>
                      </a:r>
                      <a:endParaRPr lang="ru-RU" sz="1200" dirty="0"/>
                    </a:p>
                  </a:txBody>
                  <a:tcPr/>
                </a:tc>
              </a:tr>
              <a:tr h="419289"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- Абонентская плата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20695,73</a:t>
                      </a:r>
                      <a:endParaRPr lang="ru-RU" sz="1200" dirty="0"/>
                    </a:p>
                  </a:txBody>
                  <a:tcPr/>
                </a:tc>
              </a:tr>
              <a:tr h="419289"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- Услуги интернета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30000</a:t>
                      </a:r>
                      <a:endParaRPr lang="ru-RU" sz="1200" dirty="0"/>
                    </a:p>
                  </a:txBody>
                  <a:tcPr/>
                </a:tc>
              </a:tr>
              <a:tr h="419289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222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Транспортные услуги всего, в т.ч.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41500,00</a:t>
                      </a:r>
                      <a:endParaRPr lang="ru-RU" sz="1200" dirty="0"/>
                    </a:p>
                  </a:txBody>
                  <a:tcPr/>
                </a:tc>
              </a:tr>
              <a:tr h="419289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225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Работы, услуги по содержанию имущества всего, в т.ч.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205962,01</a:t>
                      </a:r>
                      <a:endParaRPr lang="ru-RU" sz="1200" dirty="0"/>
                    </a:p>
                  </a:txBody>
                  <a:tcPr/>
                </a:tc>
              </a:tr>
              <a:tr h="419289"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- Расхода на проведение текущего ремонта охранной сигнализации,</a:t>
                      </a:r>
                      <a:r>
                        <a:rPr lang="ru-RU" sz="1200" baseline="0" dirty="0" smtClean="0"/>
                        <a:t> пожарной сигнализации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90056</a:t>
                      </a:r>
                      <a:endParaRPr lang="ru-RU" sz="1200" dirty="0"/>
                    </a:p>
                  </a:txBody>
                  <a:tcPr/>
                </a:tc>
              </a:tr>
              <a:tr h="419289"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- Расходы на проведение текущего ремонта особо ценного движимого имущества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25707,04</a:t>
                      </a:r>
                      <a:endParaRPr lang="ru-RU" sz="1200" dirty="0"/>
                    </a:p>
                  </a:txBody>
                  <a:tcPr/>
                </a:tc>
              </a:tr>
              <a:tr h="419289"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- Дезинфекция</a:t>
                      </a:r>
                      <a:r>
                        <a:rPr lang="ru-RU" sz="1200" baseline="0" dirty="0" smtClean="0"/>
                        <a:t> и дератизации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12509.97</a:t>
                      </a:r>
                      <a:endParaRPr lang="ru-RU" sz="1200" dirty="0"/>
                    </a:p>
                  </a:txBody>
                  <a:tcPr/>
                </a:tc>
              </a:tr>
              <a:tr h="419289"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- Вывоз мусора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4000</a:t>
                      </a:r>
                      <a:endParaRPr lang="ru-RU" sz="1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457200" y="357166"/>
          <a:ext cx="8258205" cy="6365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1389"/>
                <a:gridCol w="4194081"/>
                <a:gridCol w="2752735"/>
              </a:tblGrid>
              <a:tr h="299424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Статья КОСГУ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Наименование расходов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Сумма 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- Ремонт компьютера, заправка картриджа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11050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- Расходы на проведение текущего ремонта особо ценного недвижимого имущества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62639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226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Прочие работы, услуги всего, в т.ч.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84512,60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- </a:t>
                      </a:r>
                      <a:r>
                        <a:rPr lang="ru-RU" sz="1200" dirty="0" err="1" smtClean="0"/>
                        <a:t>Предрейсовый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smtClean="0"/>
                        <a:t>осмотр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7545,00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-программное обеспечение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34400,00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- Документы на экспертизу декларации на хлеб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5000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- Повышение квалификации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5960,00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- Подписка на периодическую печать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4344,60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- Бланочная и иная печатная продукция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2403,00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- Оплата услуг по договорам с охранными и пожарными сигнализациями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8780,00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- Изготовление гидрогеологической характеристики скважины</a:t>
                      </a:r>
                      <a:r>
                        <a:rPr lang="ru-RU" sz="1200" baseline="0" dirty="0" smtClean="0"/>
                        <a:t>  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16080,00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310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Увеличение стоимости основных средств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637996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340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Увеличение стоимости основных  материальных запасов всего в т.ч.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3561410,03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- Приобретение продуктов питания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2220290,68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- Приобретение медикаментов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22102,00</a:t>
                      </a:r>
                      <a:endParaRPr lang="ru-RU" sz="1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428625" y="285750"/>
          <a:ext cx="8286750" cy="3794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4417"/>
                <a:gridCol w="4310083"/>
                <a:gridCol w="276225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Статья КОСГУ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Наименование расходов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Сумма 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- Приобретение мягкого инвентаря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128095,70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- Приобретение</a:t>
                      </a:r>
                      <a:r>
                        <a:rPr lang="ru-RU" sz="1200" baseline="0" dirty="0" smtClean="0"/>
                        <a:t> котельно-печного топлива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150384,00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- Канцелярские товары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11639,68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- </a:t>
                      </a:r>
                      <a:r>
                        <a:rPr lang="ru-RU" sz="1200" dirty="0" err="1" smtClean="0"/>
                        <a:t>Дез</a:t>
                      </a:r>
                      <a:r>
                        <a:rPr lang="ru-RU" sz="1200" dirty="0" smtClean="0"/>
                        <a:t>. средства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31733,40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- ГСМ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541891,39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- Запасные части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96321,21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- Хозяйственные</a:t>
                      </a:r>
                      <a:r>
                        <a:rPr lang="ru-RU" sz="1200" baseline="0" dirty="0" smtClean="0"/>
                        <a:t> материалы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283190,35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- Строительные материалы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75761,62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4228" y="274638"/>
            <a:ext cx="6380572" cy="490066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 smtClean="0">
                <a:solidFill>
                  <a:srgbClr val="008000"/>
                </a:solidFill>
              </a:rPr>
              <a:t>Структура учреждения</a:t>
            </a:r>
            <a:endParaRPr lang="ru-RU" sz="1800" b="1" dirty="0">
              <a:solidFill>
                <a:srgbClr val="00800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43808" y="949328"/>
            <a:ext cx="3456384" cy="36004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Директор </a:t>
            </a:r>
            <a:endParaRPr lang="ru-RU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4649" y="1628800"/>
            <a:ext cx="2599159" cy="845694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Заместитель директора </a:t>
            </a:r>
            <a:endParaRPr lang="ru-RU" b="1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62" y="5445224"/>
            <a:ext cx="2597267" cy="913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98" y="4542110"/>
            <a:ext cx="2597268" cy="79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96" y="3529484"/>
            <a:ext cx="2597270" cy="907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543" y="2732722"/>
            <a:ext cx="2597270" cy="696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5388" y="1628800"/>
            <a:ext cx="2401069" cy="845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836" y="3631958"/>
            <a:ext cx="2768327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773" y="2759988"/>
            <a:ext cx="2401069" cy="769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825" y="1628800"/>
            <a:ext cx="2768327" cy="845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563888" y="1802552"/>
            <a:ext cx="21602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Главный бухгалтер 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59797" y="1645844"/>
            <a:ext cx="22322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Заместитель директора по общим вопросам 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4648" y="2794269"/>
            <a:ext cx="2585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</a:rPr>
              <a:t>Отделение социального обслуживания на дому 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8498" y="3655566"/>
            <a:ext cx="25724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</a:rPr>
              <a:t>Отделение профилактики безнадзорности и семейного неблагополучия 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8498" y="4733825"/>
            <a:ext cx="25972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</a:rPr>
              <a:t>Служба участковых специалистов 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8496" y="5474513"/>
            <a:ext cx="25619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</a:rPr>
              <a:t>Стационарное отделение для граждан пожилого возраста и инвалидов </a:t>
            </a:r>
            <a:endParaRPr lang="ru-RU" sz="1200" b="1" dirty="0">
              <a:solidFill>
                <a:schemeClr val="bg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825" y="2732723"/>
            <a:ext cx="2768327" cy="696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187836" y="2794269"/>
            <a:ext cx="2752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</a:rPr>
              <a:t>Специалисты обеспечивающие деятельность учреждения 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06125" y="3695917"/>
            <a:ext cx="27500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</a:rPr>
              <a:t>Обслуживающий персонал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306074" y="2776190"/>
            <a:ext cx="23703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prstClr val="white"/>
                </a:solidFill>
              </a:rPr>
              <a:t>Стационарное отделение для граждан пожилого возраста и инвалидов </a:t>
            </a:r>
          </a:p>
        </p:txBody>
      </p:sp>
      <p:cxnSp>
        <p:nvCxnSpPr>
          <p:cNvPr id="24" name="Прямая со стрелкой 23"/>
          <p:cNvCxnSpPr>
            <a:stCxn id="4" idx="2"/>
            <a:endCxn id="1032" idx="0"/>
          </p:cNvCxnSpPr>
          <p:nvPr/>
        </p:nvCxnSpPr>
        <p:spPr>
          <a:xfrm rot="5400000">
            <a:off x="4404279" y="1461079"/>
            <a:ext cx="319432" cy="160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4" idx="2"/>
          </p:cNvCxnSpPr>
          <p:nvPr/>
        </p:nvCxnSpPr>
        <p:spPr>
          <a:xfrm rot="5400000">
            <a:off x="2940680" y="-59708"/>
            <a:ext cx="262244" cy="30003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4" idx="2"/>
          </p:cNvCxnSpPr>
          <p:nvPr/>
        </p:nvCxnSpPr>
        <p:spPr>
          <a:xfrm rot="16200000" flipH="1">
            <a:off x="5976795" y="-95427"/>
            <a:ext cx="262244" cy="30718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76615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850106"/>
          </a:xfrm>
        </p:spPr>
        <p:txBody>
          <a:bodyPr>
            <a:noAutofit/>
          </a:bodyPr>
          <a:lstStyle/>
          <a:p>
            <a:pPr algn="ctr"/>
            <a:r>
              <a:rPr lang="ru-RU" sz="1400" b="1" dirty="0" smtClean="0">
                <a:solidFill>
                  <a:srgbClr val="008000"/>
                </a:solidFill>
              </a:rPr>
              <a:t>Штатная численность </a:t>
            </a:r>
            <a:br>
              <a:rPr lang="ru-RU" sz="1400" b="1" dirty="0" smtClean="0">
                <a:solidFill>
                  <a:srgbClr val="008000"/>
                </a:solidFill>
              </a:rPr>
            </a:br>
            <a:r>
              <a:rPr lang="ru-RU" sz="1400" b="1" dirty="0" smtClean="0">
                <a:solidFill>
                  <a:srgbClr val="008000"/>
                </a:solidFill>
              </a:rPr>
              <a:t>ГУСО «Дульдургинский комплексный центр социального обслуживания населения «Наран» </a:t>
            </a:r>
            <a:br>
              <a:rPr lang="ru-RU" sz="1400" b="1" dirty="0" smtClean="0">
                <a:solidFill>
                  <a:srgbClr val="008000"/>
                </a:solidFill>
              </a:rPr>
            </a:br>
            <a:r>
              <a:rPr lang="ru-RU" sz="1400" b="1" dirty="0" smtClean="0">
                <a:solidFill>
                  <a:srgbClr val="008000"/>
                </a:solidFill>
              </a:rPr>
              <a:t>Забайкальского края , ВСЕГО 69,75 шт.ед.</a:t>
            </a:r>
            <a:endParaRPr lang="ru-RU" sz="1400" b="1" dirty="0">
              <a:solidFill>
                <a:srgbClr val="008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8291264" cy="5277200"/>
          </a:xfrm>
        </p:spPr>
        <p:txBody>
          <a:bodyPr>
            <a:normAutofit fontScale="77500" lnSpcReduction="20000"/>
          </a:bodyPr>
          <a:lstStyle/>
          <a:p>
            <a:r>
              <a:rPr lang="ru-RU" sz="1400" b="1" dirty="0" smtClean="0"/>
              <a:t>Административно-управленческий аппарат – 4 </a:t>
            </a:r>
            <a:r>
              <a:rPr lang="ru-RU" sz="1400" b="1" dirty="0" err="1" smtClean="0"/>
              <a:t>шт.ед</a:t>
            </a:r>
            <a:r>
              <a:rPr lang="ru-RU" sz="1400" b="1" dirty="0" smtClean="0"/>
              <a:t>.</a:t>
            </a:r>
          </a:p>
          <a:p>
            <a:pPr marL="0" indent="0">
              <a:buNone/>
            </a:pPr>
            <a:r>
              <a:rPr lang="ru-RU" sz="1400" dirty="0" smtClean="0"/>
              <a:t>Директор – 1 </a:t>
            </a:r>
            <a:r>
              <a:rPr lang="ru-RU" sz="1400" dirty="0" err="1" smtClean="0"/>
              <a:t>шт.ед</a:t>
            </a:r>
            <a:r>
              <a:rPr lang="ru-RU" sz="1400" dirty="0" smtClean="0"/>
              <a:t>.</a:t>
            </a:r>
          </a:p>
          <a:p>
            <a:pPr marL="0" indent="0">
              <a:buNone/>
            </a:pPr>
            <a:r>
              <a:rPr lang="ru-RU" sz="1400" dirty="0" smtClean="0"/>
              <a:t>Заместитель директора – 1 </a:t>
            </a:r>
            <a:r>
              <a:rPr lang="ru-RU" sz="1400" dirty="0" err="1" smtClean="0"/>
              <a:t>шт.ед</a:t>
            </a:r>
            <a:r>
              <a:rPr lang="ru-RU" sz="1400" dirty="0" smtClean="0"/>
              <a:t>.</a:t>
            </a:r>
          </a:p>
          <a:p>
            <a:pPr marL="0" indent="0">
              <a:buNone/>
            </a:pPr>
            <a:r>
              <a:rPr lang="ru-RU" sz="1400" dirty="0" smtClean="0"/>
              <a:t>Заместитель директора по общим </a:t>
            </a:r>
            <a:r>
              <a:rPr lang="ru-RU" sz="1400" dirty="0" err="1" smtClean="0"/>
              <a:t>воспросам</a:t>
            </a:r>
            <a:r>
              <a:rPr lang="ru-RU" sz="1400" dirty="0" smtClean="0"/>
              <a:t> – 1 </a:t>
            </a:r>
            <a:r>
              <a:rPr lang="ru-RU" sz="1400" dirty="0" err="1" smtClean="0"/>
              <a:t>шт.ед</a:t>
            </a:r>
            <a:r>
              <a:rPr lang="ru-RU" sz="1400" dirty="0" smtClean="0"/>
              <a:t>.</a:t>
            </a:r>
          </a:p>
          <a:p>
            <a:pPr marL="0" indent="0">
              <a:buNone/>
            </a:pPr>
            <a:r>
              <a:rPr lang="ru-RU" sz="1400" dirty="0" smtClean="0"/>
              <a:t>Главный бухгалтер – 1 </a:t>
            </a:r>
            <a:r>
              <a:rPr lang="ru-RU" sz="1400" dirty="0" err="1" smtClean="0"/>
              <a:t>шт.ед</a:t>
            </a:r>
            <a:r>
              <a:rPr lang="ru-RU" sz="1400" dirty="0" smtClean="0"/>
              <a:t>.</a:t>
            </a:r>
          </a:p>
          <a:p>
            <a:r>
              <a:rPr lang="ru-RU" sz="1400" b="1" dirty="0" smtClean="0"/>
              <a:t>Специалисты обеспечивающие административно-хозяйственную деятельность – 5 </a:t>
            </a:r>
            <a:r>
              <a:rPr lang="ru-RU" sz="1400" b="1" dirty="0" err="1" smtClean="0"/>
              <a:t>шт.ед</a:t>
            </a:r>
            <a:r>
              <a:rPr lang="ru-RU" sz="1400" b="1" dirty="0" smtClean="0"/>
              <a:t>.</a:t>
            </a:r>
          </a:p>
          <a:p>
            <a:pPr marL="0" indent="0">
              <a:buNone/>
            </a:pPr>
            <a:r>
              <a:rPr lang="ru-RU" sz="1400" dirty="0" smtClean="0"/>
              <a:t>Начальник хозяйственного отдела – 1 </a:t>
            </a:r>
            <a:r>
              <a:rPr lang="ru-RU" sz="1400" dirty="0" err="1" smtClean="0"/>
              <a:t>шт.ед</a:t>
            </a:r>
            <a:r>
              <a:rPr lang="ru-RU" sz="1400" dirty="0" smtClean="0"/>
              <a:t>.</a:t>
            </a:r>
          </a:p>
          <a:p>
            <a:pPr marL="0" indent="0">
              <a:buNone/>
            </a:pPr>
            <a:r>
              <a:rPr lang="ru-RU" sz="1400" dirty="0" smtClean="0"/>
              <a:t>Экономист – 1 </a:t>
            </a:r>
            <a:r>
              <a:rPr lang="ru-RU" sz="1400" dirty="0" err="1" smtClean="0"/>
              <a:t>шт.ед</a:t>
            </a:r>
            <a:r>
              <a:rPr lang="ru-RU" sz="1400" dirty="0" smtClean="0"/>
              <a:t>.</a:t>
            </a:r>
          </a:p>
          <a:p>
            <a:pPr marL="0" indent="0">
              <a:buNone/>
            </a:pPr>
            <a:r>
              <a:rPr lang="ru-RU" sz="1400" dirty="0" smtClean="0"/>
              <a:t>Бухгалтер – 2 </a:t>
            </a:r>
            <a:r>
              <a:rPr lang="ru-RU" sz="1400" dirty="0" err="1" smtClean="0"/>
              <a:t>шт.ед</a:t>
            </a:r>
            <a:r>
              <a:rPr lang="ru-RU" sz="1400" dirty="0" smtClean="0"/>
              <a:t>.</a:t>
            </a:r>
          </a:p>
          <a:p>
            <a:pPr marL="0" indent="0">
              <a:buNone/>
            </a:pPr>
            <a:r>
              <a:rPr lang="ru-RU" sz="1400" dirty="0" smtClean="0"/>
              <a:t>Специалист по кадрам – 0.5 </a:t>
            </a:r>
            <a:r>
              <a:rPr lang="ru-RU" sz="1400" dirty="0" err="1" smtClean="0"/>
              <a:t>шт.ед</a:t>
            </a:r>
            <a:r>
              <a:rPr lang="ru-RU" sz="1400" dirty="0" smtClean="0"/>
              <a:t>.</a:t>
            </a:r>
          </a:p>
          <a:p>
            <a:pPr marL="0" indent="0">
              <a:buNone/>
            </a:pPr>
            <a:r>
              <a:rPr lang="ru-RU" sz="1400" dirty="0" err="1" smtClean="0"/>
              <a:t>Документовед</a:t>
            </a:r>
            <a:r>
              <a:rPr lang="ru-RU" sz="1400" dirty="0" smtClean="0"/>
              <a:t> – 0.5 </a:t>
            </a:r>
            <a:r>
              <a:rPr lang="ru-RU" sz="1400" dirty="0" err="1" smtClean="0"/>
              <a:t>шт.ед</a:t>
            </a:r>
            <a:r>
              <a:rPr lang="ru-RU" sz="1400" b="1" dirty="0" smtClean="0"/>
              <a:t>.</a:t>
            </a:r>
          </a:p>
          <a:p>
            <a:r>
              <a:rPr lang="ru-RU" sz="1400" b="1" dirty="0" smtClean="0"/>
              <a:t>Отделение профилактики безнадзорности и семейного неблагополучия – 3 </a:t>
            </a:r>
            <a:r>
              <a:rPr lang="ru-RU" sz="1400" b="1" dirty="0" err="1" smtClean="0"/>
              <a:t>шт.ед</a:t>
            </a:r>
            <a:r>
              <a:rPr lang="ru-RU" sz="1400" b="1" dirty="0" smtClean="0"/>
              <a:t>.</a:t>
            </a:r>
          </a:p>
          <a:p>
            <a:pPr marL="0" indent="0">
              <a:buNone/>
            </a:pPr>
            <a:r>
              <a:rPr lang="ru-RU" sz="1400" dirty="0" smtClean="0"/>
              <a:t>Специалист по социальной работе – 1шт.ед.</a:t>
            </a:r>
          </a:p>
          <a:p>
            <a:pPr marL="0" indent="0">
              <a:buNone/>
            </a:pPr>
            <a:r>
              <a:rPr lang="ru-RU" sz="1400" dirty="0" smtClean="0"/>
              <a:t>Социальный педагог- 1 </a:t>
            </a:r>
            <a:r>
              <a:rPr lang="ru-RU" sz="1400" dirty="0" err="1" smtClean="0"/>
              <a:t>шт.ед</a:t>
            </a:r>
            <a:r>
              <a:rPr lang="ru-RU" sz="1400" dirty="0" smtClean="0"/>
              <a:t>.</a:t>
            </a:r>
          </a:p>
          <a:p>
            <a:pPr marL="0" indent="0">
              <a:buNone/>
            </a:pPr>
            <a:r>
              <a:rPr lang="ru-RU" sz="1400" dirty="0" smtClean="0"/>
              <a:t>Педагог-психолог – 1 </a:t>
            </a:r>
            <a:r>
              <a:rPr lang="ru-RU" sz="1400" dirty="0" err="1" smtClean="0"/>
              <a:t>шт.ед</a:t>
            </a:r>
            <a:r>
              <a:rPr lang="ru-RU" sz="1400" dirty="0" smtClean="0"/>
              <a:t>.</a:t>
            </a:r>
          </a:p>
          <a:p>
            <a:r>
              <a:rPr lang="ru-RU" sz="1400" b="1" dirty="0" smtClean="0"/>
              <a:t>Отделение социального обслуживания на дому граждан пожилого возраста и инвалидов  - 14 </a:t>
            </a:r>
            <a:r>
              <a:rPr lang="ru-RU" sz="1400" b="1" dirty="0" err="1" smtClean="0"/>
              <a:t>шт.ед</a:t>
            </a:r>
            <a:r>
              <a:rPr lang="ru-RU" sz="1400" b="1" dirty="0" smtClean="0"/>
              <a:t>.</a:t>
            </a:r>
          </a:p>
          <a:p>
            <a:pPr marL="0" indent="0">
              <a:buNone/>
            </a:pPr>
            <a:r>
              <a:rPr lang="ru-RU" sz="1400" dirty="0" smtClean="0"/>
              <a:t>Социальные работники – 14 </a:t>
            </a:r>
            <a:r>
              <a:rPr lang="ru-RU" sz="1400" dirty="0" err="1" smtClean="0"/>
              <a:t>шт.ед</a:t>
            </a:r>
            <a:r>
              <a:rPr lang="ru-RU" sz="1400" dirty="0" smtClean="0"/>
              <a:t>.</a:t>
            </a:r>
          </a:p>
          <a:p>
            <a:r>
              <a:rPr lang="ru-RU" sz="1400" b="1" dirty="0" smtClean="0"/>
              <a:t>Служба участковых специалистов – 6,75 </a:t>
            </a:r>
            <a:r>
              <a:rPr lang="ru-RU" sz="1400" b="1" dirty="0" err="1" smtClean="0"/>
              <a:t>шт.ед</a:t>
            </a:r>
            <a:r>
              <a:rPr lang="ru-RU" sz="1400" b="1" dirty="0" smtClean="0"/>
              <a:t>.</a:t>
            </a:r>
          </a:p>
          <a:p>
            <a:pPr marL="0" indent="0">
              <a:buNone/>
            </a:pPr>
            <a:r>
              <a:rPr lang="ru-RU" sz="1400" dirty="0" smtClean="0"/>
              <a:t>Специалисты по социальной работе – 6,75 </a:t>
            </a:r>
            <a:r>
              <a:rPr lang="ru-RU" sz="1400" dirty="0" err="1" smtClean="0"/>
              <a:t>шт.ед</a:t>
            </a:r>
            <a:r>
              <a:rPr lang="ru-RU" sz="1400" dirty="0" smtClean="0"/>
              <a:t>.</a:t>
            </a:r>
          </a:p>
          <a:p>
            <a:r>
              <a:rPr lang="ru-RU" sz="1400" b="1" dirty="0" smtClean="0"/>
              <a:t>Обслуживающий персонал – 10 </a:t>
            </a:r>
            <a:r>
              <a:rPr lang="ru-RU" sz="1400" b="1" dirty="0" err="1" smtClean="0"/>
              <a:t>шт.ед</a:t>
            </a:r>
            <a:r>
              <a:rPr lang="ru-RU" sz="1400" b="1" dirty="0" smtClean="0"/>
              <a:t>.</a:t>
            </a:r>
          </a:p>
          <a:p>
            <a:pPr marL="0" indent="0">
              <a:buNone/>
            </a:pPr>
            <a:r>
              <a:rPr lang="ru-RU" sz="1400" dirty="0" smtClean="0"/>
              <a:t>Водитель – 2 </a:t>
            </a:r>
            <a:r>
              <a:rPr lang="ru-RU" sz="1400" dirty="0" err="1" smtClean="0"/>
              <a:t>шт.ед</a:t>
            </a:r>
            <a:r>
              <a:rPr lang="ru-RU" sz="1400" dirty="0" smtClean="0"/>
              <a:t>.</a:t>
            </a:r>
          </a:p>
          <a:p>
            <a:pPr marL="0" indent="0">
              <a:buNone/>
            </a:pPr>
            <a:r>
              <a:rPr lang="ru-RU" sz="1400" dirty="0" smtClean="0"/>
              <a:t>Машинист (кочегар) котельной – 3 </a:t>
            </a:r>
            <a:r>
              <a:rPr lang="ru-RU" sz="1400" dirty="0" err="1" smtClean="0"/>
              <a:t>шт.ед</a:t>
            </a:r>
            <a:r>
              <a:rPr lang="ru-RU" sz="1400" dirty="0" smtClean="0"/>
              <a:t>.</a:t>
            </a:r>
          </a:p>
          <a:p>
            <a:pPr marL="0" indent="0">
              <a:buNone/>
            </a:pPr>
            <a:r>
              <a:rPr lang="ru-RU" sz="1400" dirty="0" smtClean="0"/>
              <a:t>Уборщик служебных помещений – 1 </a:t>
            </a:r>
            <a:r>
              <a:rPr lang="ru-RU" sz="1400" dirty="0" err="1" smtClean="0"/>
              <a:t>шт.ед</a:t>
            </a:r>
            <a:r>
              <a:rPr lang="ru-RU" sz="1400" dirty="0" smtClean="0"/>
              <a:t>.</a:t>
            </a:r>
          </a:p>
          <a:p>
            <a:pPr marL="0" indent="0">
              <a:buNone/>
            </a:pPr>
            <a:r>
              <a:rPr lang="ru-RU" sz="1400" dirty="0" smtClean="0"/>
              <a:t>Подсобный рабочий – 1 </a:t>
            </a:r>
            <a:r>
              <a:rPr lang="ru-RU" sz="1400" dirty="0" err="1" smtClean="0"/>
              <a:t>шт.ед</a:t>
            </a:r>
            <a:r>
              <a:rPr lang="ru-RU" sz="1400" dirty="0" smtClean="0"/>
              <a:t>.</a:t>
            </a:r>
          </a:p>
          <a:p>
            <a:pPr marL="0" indent="0">
              <a:buNone/>
            </a:pPr>
            <a:r>
              <a:rPr lang="ru-RU" sz="1400" dirty="0" smtClean="0"/>
              <a:t>Сторож – 3 </a:t>
            </a:r>
            <a:r>
              <a:rPr lang="ru-RU" sz="1400" dirty="0" err="1" smtClean="0"/>
              <a:t>шт.ед</a:t>
            </a:r>
            <a:r>
              <a:rPr lang="ru-RU" sz="1400" dirty="0" smtClean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1400" dirty="0"/>
          </a:p>
        </p:txBody>
      </p:sp>
    </p:spTree>
    <p:extLst>
      <p:ext uri="{BB962C8B-B14F-4D97-AF65-F5344CB8AC3E}">
        <p14:creationId xmlns="" xmlns:p14="http://schemas.microsoft.com/office/powerpoint/2010/main" val="329793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91264" cy="6141296"/>
          </a:xfrm>
        </p:spPr>
        <p:txBody>
          <a:bodyPr>
            <a:normAutofit/>
          </a:bodyPr>
          <a:lstStyle/>
          <a:p>
            <a:r>
              <a:rPr lang="ru-RU" sz="1400" b="1" dirty="0" smtClean="0"/>
              <a:t>Обслуживающий персонал стационарного отделения – 15.50. </a:t>
            </a:r>
            <a:r>
              <a:rPr lang="ru-RU" sz="1400" b="1" dirty="0" err="1" smtClean="0"/>
              <a:t>шт.ед</a:t>
            </a:r>
            <a:r>
              <a:rPr lang="ru-RU" sz="1400" b="1" dirty="0" smtClean="0"/>
              <a:t>.</a:t>
            </a:r>
          </a:p>
          <a:p>
            <a:pPr marL="0" indent="0">
              <a:buNone/>
            </a:pPr>
            <a:r>
              <a:rPr lang="ru-RU" sz="1400" dirty="0" smtClean="0"/>
              <a:t>Повар – 2 </a:t>
            </a:r>
            <a:r>
              <a:rPr lang="ru-RU" sz="1400" dirty="0" err="1" smtClean="0"/>
              <a:t>шт.ед</a:t>
            </a:r>
            <a:r>
              <a:rPr lang="ru-RU" sz="1400" dirty="0" smtClean="0"/>
              <a:t>.</a:t>
            </a:r>
          </a:p>
          <a:p>
            <a:pPr marL="0" indent="0">
              <a:buNone/>
            </a:pPr>
            <a:r>
              <a:rPr lang="ru-RU" sz="1400" dirty="0" smtClean="0"/>
              <a:t>Кухонный рабочий – 2 </a:t>
            </a:r>
            <a:r>
              <a:rPr lang="ru-RU" sz="1400" dirty="0" err="1" smtClean="0"/>
              <a:t>шт.ед</a:t>
            </a:r>
            <a:r>
              <a:rPr lang="ru-RU" sz="1400" dirty="0" smtClean="0"/>
              <a:t>.</a:t>
            </a:r>
          </a:p>
          <a:p>
            <a:pPr marL="0" indent="0">
              <a:buNone/>
            </a:pPr>
            <a:r>
              <a:rPr lang="ru-RU" sz="1400" dirty="0" smtClean="0"/>
              <a:t>Машинист по стирке и ремонту специальной одежды – 1 </a:t>
            </a:r>
            <a:r>
              <a:rPr lang="ru-RU" sz="1400" dirty="0" err="1" smtClean="0"/>
              <a:t>шт.ед</a:t>
            </a:r>
            <a:r>
              <a:rPr lang="ru-RU" sz="1400" dirty="0" smtClean="0"/>
              <a:t>.</a:t>
            </a:r>
          </a:p>
          <a:p>
            <a:pPr marL="0" indent="0">
              <a:buNone/>
            </a:pPr>
            <a:r>
              <a:rPr lang="ru-RU" sz="1400" dirty="0" smtClean="0"/>
              <a:t>Сантехник – 0.50 </a:t>
            </a:r>
            <a:r>
              <a:rPr lang="ru-RU" sz="1400" dirty="0" err="1" smtClean="0"/>
              <a:t>шт.ед</a:t>
            </a:r>
            <a:r>
              <a:rPr lang="ru-RU" sz="1400" dirty="0" smtClean="0"/>
              <a:t>.</a:t>
            </a:r>
          </a:p>
          <a:p>
            <a:pPr marL="0" indent="0">
              <a:buNone/>
            </a:pPr>
            <a:r>
              <a:rPr lang="ru-RU" sz="1400" dirty="0" smtClean="0"/>
              <a:t>Сторож – 4 </a:t>
            </a:r>
            <a:r>
              <a:rPr lang="ru-RU" sz="1400" dirty="0" err="1" smtClean="0"/>
              <a:t>шт.ед</a:t>
            </a:r>
            <a:r>
              <a:rPr lang="ru-RU" sz="1400" dirty="0" smtClean="0"/>
              <a:t>.</a:t>
            </a:r>
          </a:p>
          <a:p>
            <a:pPr marL="0" indent="0">
              <a:buNone/>
            </a:pPr>
            <a:r>
              <a:rPr lang="ru-RU" sz="1400" dirty="0" smtClean="0"/>
              <a:t>Машинист-кочегар котельной – 4 </a:t>
            </a:r>
            <a:r>
              <a:rPr lang="ru-RU" sz="1400" dirty="0" err="1" smtClean="0"/>
              <a:t>шт.ед</a:t>
            </a:r>
            <a:r>
              <a:rPr lang="ru-RU" sz="1400" dirty="0" smtClean="0"/>
              <a:t>.</a:t>
            </a:r>
          </a:p>
          <a:p>
            <a:pPr marL="0" indent="0">
              <a:buNone/>
            </a:pPr>
            <a:r>
              <a:rPr lang="ru-RU" sz="1400" dirty="0" smtClean="0"/>
              <a:t>Водитель – 2шт.ед.</a:t>
            </a:r>
          </a:p>
          <a:p>
            <a:r>
              <a:rPr lang="ru-RU" sz="1400" b="1" dirty="0" smtClean="0"/>
              <a:t>Специалисты, обеспечивающие административно-хозяйственную деятельность стационарного отделения – 3,5 шт.ед.</a:t>
            </a:r>
          </a:p>
          <a:p>
            <a:pPr marL="0" indent="0">
              <a:buNone/>
            </a:pPr>
            <a:r>
              <a:rPr lang="ru-RU" sz="1400" dirty="0" smtClean="0"/>
              <a:t>Заведующий хозяйством – 1шт.ед.</a:t>
            </a:r>
          </a:p>
          <a:p>
            <a:pPr marL="0" indent="0">
              <a:buNone/>
            </a:pPr>
            <a:r>
              <a:rPr lang="ru-RU" sz="1400" dirty="0" smtClean="0"/>
              <a:t>Заведующий складом – 1 </a:t>
            </a:r>
            <a:r>
              <a:rPr lang="ru-RU" sz="1400" dirty="0" err="1" smtClean="0"/>
              <a:t>шт.ед</a:t>
            </a:r>
            <a:r>
              <a:rPr lang="ru-RU" sz="1400" dirty="0" smtClean="0"/>
              <a:t>.</a:t>
            </a:r>
          </a:p>
          <a:p>
            <a:pPr marL="0" indent="0">
              <a:buNone/>
            </a:pPr>
            <a:r>
              <a:rPr lang="ru-RU" sz="1400" dirty="0" smtClean="0"/>
              <a:t>Специалист по социальной работе – 1шт.ед.</a:t>
            </a:r>
          </a:p>
          <a:p>
            <a:pPr marL="0" indent="0">
              <a:buNone/>
            </a:pPr>
            <a:r>
              <a:rPr lang="ru-RU" sz="1400" dirty="0" smtClean="0"/>
              <a:t>Инженер-электрик – 0,5 </a:t>
            </a:r>
            <a:r>
              <a:rPr lang="ru-RU" sz="1400" dirty="0" err="1" smtClean="0"/>
              <a:t>шт.ед</a:t>
            </a:r>
            <a:r>
              <a:rPr lang="ru-RU" sz="1400" dirty="0" smtClean="0"/>
              <a:t>.</a:t>
            </a:r>
          </a:p>
          <a:p>
            <a:r>
              <a:rPr lang="ru-RU" sz="1400" b="1" dirty="0" smtClean="0"/>
              <a:t>Медицинский персонал – 8шт.ед.</a:t>
            </a:r>
          </a:p>
          <a:p>
            <a:pPr marL="0" indent="0">
              <a:buNone/>
            </a:pPr>
            <a:r>
              <a:rPr lang="ru-RU" sz="1400" dirty="0" smtClean="0"/>
              <a:t>Врач-</a:t>
            </a:r>
            <a:r>
              <a:rPr lang="ru-RU" sz="1400" dirty="0" err="1" smtClean="0"/>
              <a:t>метолдист</a:t>
            </a:r>
            <a:r>
              <a:rPr lang="ru-RU" sz="1400" dirty="0" smtClean="0"/>
              <a:t> – 0.25 </a:t>
            </a:r>
            <a:r>
              <a:rPr lang="ru-RU" sz="1400" dirty="0" err="1" smtClean="0"/>
              <a:t>шт.ед</a:t>
            </a:r>
            <a:r>
              <a:rPr lang="ru-RU" sz="1400" dirty="0" smtClean="0"/>
              <a:t>.</a:t>
            </a:r>
          </a:p>
          <a:p>
            <a:pPr marL="0" indent="0">
              <a:buNone/>
            </a:pPr>
            <a:r>
              <a:rPr lang="ru-RU" sz="1400" dirty="0" smtClean="0"/>
              <a:t>Фельдшер – 1 </a:t>
            </a:r>
            <a:r>
              <a:rPr lang="ru-RU" sz="1400" dirty="0" err="1" smtClean="0"/>
              <a:t>шт.ед</a:t>
            </a:r>
            <a:r>
              <a:rPr lang="ru-RU" sz="1400" dirty="0" smtClean="0"/>
              <a:t>.</a:t>
            </a:r>
          </a:p>
          <a:p>
            <a:pPr marL="0" indent="0">
              <a:buNone/>
            </a:pPr>
            <a:r>
              <a:rPr lang="ru-RU" sz="1400" dirty="0" smtClean="0"/>
              <a:t>Санитарка – 5 </a:t>
            </a:r>
            <a:r>
              <a:rPr lang="ru-RU" sz="1400" dirty="0" err="1" smtClean="0"/>
              <a:t>шт.ед</a:t>
            </a:r>
            <a:r>
              <a:rPr lang="ru-RU" sz="1400" dirty="0" smtClean="0"/>
              <a:t>.</a:t>
            </a:r>
          </a:p>
          <a:p>
            <a:pPr marL="0" indent="0">
              <a:buNone/>
            </a:pPr>
            <a:r>
              <a:rPr lang="ru-RU" sz="1400" dirty="0" smtClean="0"/>
              <a:t>Медицинская сестра -  0,5  </a:t>
            </a:r>
            <a:r>
              <a:rPr lang="ru-RU" sz="1400" dirty="0" err="1" smtClean="0"/>
              <a:t>шт.ед</a:t>
            </a:r>
            <a:r>
              <a:rPr lang="ru-RU" sz="1400" dirty="0" smtClean="0"/>
              <a:t>.</a:t>
            </a:r>
          </a:p>
          <a:p>
            <a:pPr marL="0" indent="0">
              <a:buNone/>
            </a:pPr>
            <a:r>
              <a:rPr lang="ru-RU" sz="1400" dirty="0" smtClean="0"/>
              <a:t>Медицинская сестра диетическая – 0,5 </a:t>
            </a:r>
            <a:r>
              <a:rPr lang="ru-RU" sz="1400" dirty="0" err="1" smtClean="0"/>
              <a:t>шт.ед</a:t>
            </a:r>
            <a:r>
              <a:rPr lang="ru-RU" sz="1400" dirty="0" smtClean="0"/>
              <a:t>.</a:t>
            </a:r>
          </a:p>
          <a:p>
            <a:pPr marL="0" indent="0">
              <a:buNone/>
            </a:pPr>
            <a:r>
              <a:rPr lang="ru-RU" sz="1400" dirty="0" smtClean="0"/>
              <a:t>Сестра-хозяйка – 0,75 </a:t>
            </a:r>
            <a:r>
              <a:rPr lang="ru-RU" sz="1400" dirty="0" err="1" smtClean="0"/>
              <a:t>шт.ед</a:t>
            </a:r>
            <a:r>
              <a:rPr lang="ru-RU" sz="1400" dirty="0" smtClean="0"/>
              <a:t>.</a:t>
            </a:r>
            <a:endParaRPr lang="ru-RU" sz="1400" dirty="0"/>
          </a:p>
        </p:txBody>
      </p:sp>
    </p:spTree>
    <p:extLst>
      <p:ext uri="{BB962C8B-B14F-4D97-AF65-F5344CB8AC3E}">
        <p14:creationId xmlns="" xmlns:p14="http://schemas.microsoft.com/office/powerpoint/2010/main" val="372175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85728"/>
            <a:ext cx="7467600" cy="654032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 smtClean="0">
                <a:solidFill>
                  <a:srgbClr val="008000"/>
                </a:solidFill>
              </a:rPr>
              <a:t>Отделение профилактики безнадзорности и семейного неблагополучия </a:t>
            </a:r>
            <a:endParaRPr lang="ru-RU" sz="1800" b="1" dirty="0">
              <a:solidFill>
                <a:srgbClr val="008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00108"/>
            <a:ext cx="8258204" cy="5473844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На службе </a:t>
            </a:r>
            <a:r>
              <a:rPr lang="ru-RU" sz="1800" dirty="0" smtClean="0"/>
              <a:t>сопровождения </a:t>
            </a:r>
            <a:r>
              <a:rPr lang="ru-RU" sz="1800" dirty="0" smtClean="0"/>
              <a:t>семей </a:t>
            </a:r>
            <a:r>
              <a:rPr lang="ru-RU" sz="1800" dirty="0" smtClean="0"/>
              <a:t>с детьми всего </a:t>
            </a:r>
            <a:r>
              <a:rPr lang="ru-RU" sz="1800" dirty="0" smtClean="0"/>
              <a:t>состоит  307 семей в них 779детей.</a:t>
            </a:r>
            <a:endParaRPr lang="ru-RU" sz="1800" dirty="0" smtClean="0"/>
          </a:p>
          <a:p>
            <a:pPr lvl="0"/>
            <a:r>
              <a:rPr lang="ru-RU" sz="1800" dirty="0" smtClean="0"/>
              <a:t>Семьи, находящиеся в трудной жизненной ситуации 709 семей 1733 ребенка.</a:t>
            </a:r>
          </a:p>
          <a:p>
            <a:pPr lvl="0"/>
            <a:r>
              <a:rPr lang="ru-RU" sz="1800" dirty="0" smtClean="0"/>
              <a:t>По Дульдургинскому району на учете семей находящихся в социально-опасном положении состоит  </a:t>
            </a:r>
            <a:r>
              <a:rPr lang="ru-RU" sz="1800" dirty="0" smtClean="0"/>
              <a:t>22 </a:t>
            </a:r>
            <a:r>
              <a:rPr lang="ru-RU" sz="1800" dirty="0" smtClean="0"/>
              <a:t>семей </a:t>
            </a:r>
            <a:r>
              <a:rPr lang="ru-RU" sz="1800" dirty="0" smtClean="0"/>
              <a:t>47 </a:t>
            </a:r>
            <a:r>
              <a:rPr lang="ru-RU" sz="1800" dirty="0" smtClean="0"/>
              <a:t>детей.</a:t>
            </a:r>
          </a:p>
          <a:p>
            <a:pPr lvl="0"/>
            <a:r>
              <a:rPr lang="ru-RU" sz="1800" dirty="0" smtClean="0"/>
              <a:t>На профилактическом учете социального патронажа – состоят 54 семьи , в них детей 123, т.е. это семьи «группы риска».</a:t>
            </a:r>
          </a:p>
          <a:p>
            <a:pPr lvl="0"/>
            <a:r>
              <a:rPr lang="ru-RU" sz="1800" dirty="0" smtClean="0"/>
              <a:t>Всего осуществлено патронажей </a:t>
            </a:r>
            <a:r>
              <a:rPr lang="ru-RU" sz="1800" dirty="0" smtClean="0"/>
              <a:t>549</a:t>
            </a:r>
            <a:r>
              <a:rPr lang="ru-RU" sz="1800" dirty="0" smtClean="0"/>
              <a:t>.</a:t>
            </a:r>
            <a:endParaRPr lang="ru-RU" sz="1800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357166"/>
            <a:ext cx="7467600" cy="868346"/>
          </a:xfrm>
        </p:spPr>
        <p:txBody>
          <a:bodyPr>
            <a:normAutofit/>
          </a:bodyPr>
          <a:lstStyle/>
          <a:p>
            <a:pPr algn="ctr"/>
            <a:r>
              <a:rPr lang="ru-RU" sz="1600" b="1" dirty="0" smtClean="0">
                <a:solidFill>
                  <a:srgbClr val="008000"/>
                </a:solidFill>
              </a:rPr>
              <a:t>Оздоровление детей за 2018 год , ВСЕГО </a:t>
            </a:r>
            <a:r>
              <a:rPr lang="ru-RU" sz="1600" b="1" dirty="0" smtClean="0">
                <a:solidFill>
                  <a:srgbClr val="008000"/>
                </a:solidFill>
              </a:rPr>
              <a:t/>
            </a:r>
            <a:br>
              <a:rPr lang="ru-RU" sz="1600" b="1" dirty="0" smtClean="0">
                <a:solidFill>
                  <a:srgbClr val="008000"/>
                </a:solidFill>
              </a:rPr>
            </a:br>
            <a:r>
              <a:rPr lang="ru-RU" sz="1600" b="1" dirty="0" smtClean="0">
                <a:solidFill>
                  <a:srgbClr val="008000"/>
                </a:solidFill>
              </a:rPr>
              <a:t>92 </a:t>
            </a:r>
            <a:r>
              <a:rPr lang="ru-RU" sz="1600" b="1" dirty="0" smtClean="0">
                <a:solidFill>
                  <a:srgbClr val="008000"/>
                </a:solidFill>
              </a:rPr>
              <a:t>несовершеннолетних.</a:t>
            </a:r>
            <a:endParaRPr lang="ru-RU" sz="1600" b="1" dirty="0">
              <a:solidFill>
                <a:srgbClr val="008000"/>
              </a:solidFill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928662" y="1397000"/>
          <a:ext cx="7572428" cy="47466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85728"/>
            <a:ext cx="7467600" cy="725470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 smtClean="0">
                <a:solidFill>
                  <a:srgbClr val="008000"/>
                </a:solidFill>
              </a:rPr>
              <a:t>Отделение социального обслуживания на дому граждан пожилого возраста и инвалидов</a:t>
            </a:r>
            <a:endParaRPr lang="ru-RU" sz="1800" b="1" dirty="0">
              <a:solidFill>
                <a:srgbClr val="008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71546"/>
            <a:ext cx="8329642" cy="5402406"/>
          </a:xfrm>
        </p:spPr>
        <p:txBody>
          <a:bodyPr>
            <a:normAutofit/>
          </a:bodyPr>
          <a:lstStyle/>
          <a:p>
            <a:pPr lvl="0"/>
            <a:r>
              <a:rPr lang="ru-RU" sz="1800" dirty="0" smtClean="0"/>
              <a:t>В ОСП на дому на 01.01.2019 г. работает 14 социальных работников.</a:t>
            </a:r>
          </a:p>
          <a:p>
            <a:pPr lvl="0"/>
            <a:r>
              <a:rPr lang="ru-RU" sz="1800" dirty="0" smtClean="0"/>
              <a:t>Количество обслуживаемых лиц - </a:t>
            </a:r>
            <a:r>
              <a:rPr lang="ru-RU" sz="1800" dirty="0" smtClean="0"/>
              <a:t>77 </a:t>
            </a:r>
            <a:r>
              <a:rPr lang="ru-RU" sz="1800" dirty="0" smtClean="0"/>
              <a:t>получателей социальных услуг, в.т.ч:</a:t>
            </a:r>
          </a:p>
          <a:p>
            <a:pPr lvl="0">
              <a:buFont typeface="Wingdings" pitchFamily="2" charset="2"/>
              <a:buChar char="Ø"/>
            </a:pPr>
            <a:r>
              <a:rPr lang="ru-RU" sz="1800" dirty="0" smtClean="0"/>
              <a:t> 3 тружеников тыла, </a:t>
            </a:r>
          </a:p>
          <a:p>
            <a:pPr lvl="0">
              <a:buFont typeface="Wingdings" pitchFamily="2" charset="2"/>
              <a:buChar char="Ø"/>
            </a:pPr>
            <a:r>
              <a:rPr lang="ru-RU" sz="1800" dirty="0" smtClean="0"/>
              <a:t>43 инвалидов, </a:t>
            </a:r>
          </a:p>
          <a:p>
            <a:pPr lvl="0">
              <a:buFont typeface="Wingdings" pitchFamily="2" charset="2"/>
              <a:buChar char="Ø"/>
            </a:pPr>
            <a:r>
              <a:rPr lang="ru-RU" sz="1800" dirty="0" smtClean="0"/>
              <a:t>16 ветеранов труда,</a:t>
            </a:r>
          </a:p>
          <a:p>
            <a:pPr lvl="0">
              <a:buFont typeface="Wingdings" pitchFamily="2" charset="2"/>
              <a:buChar char="Ø"/>
            </a:pPr>
            <a:r>
              <a:rPr lang="ru-RU" sz="1800" dirty="0" smtClean="0"/>
              <a:t> 1 вдову УВОВ, </a:t>
            </a:r>
          </a:p>
          <a:p>
            <a:pPr lvl="0">
              <a:buFont typeface="Wingdings" pitchFamily="2" charset="2"/>
              <a:buChar char="Ø"/>
            </a:pPr>
            <a:r>
              <a:rPr lang="ru-RU" sz="1800" dirty="0" smtClean="0"/>
              <a:t>8 пенсионеров по возрасту</a:t>
            </a:r>
          </a:p>
          <a:p>
            <a:pPr lvl="0">
              <a:buFont typeface="Wingdings" pitchFamily="2" charset="2"/>
              <a:buChar char="Ø"/>
            </a:pPr>
            <a:r>
              <a:rPr lang="ru-RU" sz="1800" dirty="0" smtClean="0"/>
              <a:t>  1 репрессированного. </a:t>
            </a:r>
          </a:p>
          <a:p>
            <a:pPr lvl="0"/>
            <a:r>
              <a:rPr lang="ru-RU" sz="1800" dirty="0" smtClean="0"/>
              <a:t>За 2018 год социальными работниками оказано </a:t>
            </a:r>
            <a:r>
              <a:rPr lang="ru-RU" sz="1800" dirty="0" smtClean="0"/>
              <a:t>56721,05</a:t>
            </a:r>
            <a:r>
              <a:rPr lang="ru-RU" sz="1800" dirty="0" smtClean="0"/>
              <a:t> </a:t>
            </a:r>
            <a:r>
              <a:rPr lang="ru-RU" sz="1800" dirty="0" smtClean="0"/>
              <a:t>социальных услуг,  что в среднем на 1 соцработника  составляет 366 услуг ,при плане-350 услуг на 1 соцработника в </a:t>
            </a:r>
            <a:r>
              <a:rPr lang="ru-RU" sz="1800" dirty="0" smtClean="0"/>
              <a:t>месяц. Также </a:t>
            </a:r>
            <a:r>
              <a:rPr lang="ru-RU" sz="1800" dirty="0" smtClean="0"/>
              <a:t>выполнен план и в денежном выражении, внесено в кассу </a:t>
            </a:r>
            <a:r>
              <a:rPr lang="ru-RU" sz="1800" dirty="0" smtClean="0"/>
              <a:t>учреждения 362898,24 рубля. </a:t>
            </a:r>
            <a:endParaRPr lang="ru-RU" sz="1800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39784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 smtClean="0">
                <a:solidFill>
                  <a:srgbClr val="008000"/>
                </a:solidFill>
              </a:rPr>
              <a:t>План финансово-хозяйственной деятельности учреждения за 2018г.</a:t>
            </a:r>
            <a:endParaRPr lang="ru-RU" sz="1800" b="1" dirty="0">
              <a:solidFill>
                <a:srgbClr val="008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8186766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285728"/>
            <a:ext cx="7467600" cy="654032"/>
          </a:xfrm>
        </p:spPr>
        <p:txBody>
          <a:bodyPr>
            <a:normAutofit/>
          </a:bodyPr>
          <a:lstStyle/>
          <a:p>
            <a:pPr algn="ctr"/>
            <a:r>
              <a:rPr lang="ru-RU" sz="1600" b="1" dirty="0" smtClean="0">
                <a:solidFill>
                  <a:srgbClr val="008000"/>
                </a:solidFill>
              </a:rPr>
              <a:t>Расходы учреждения за счет субсидии на выполнение государственного задания за 2018 год ВСЕГО 28082715,4 рублей.</a:t>
            </a:r>
            <a:endParaRPr lang="ru-RU" sz="1600" b="1" dirty="0">
              <a:solidFill>
                <a:srgbClr val="008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457200" y="928688"/>
          <a:ext cx="8329613" cy="55451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841</TotalTime>
  <Words>880</Words>
  <Application>Microsoft Office PowerPoint</Application>
  <PresentationFormat>Экран (4:3)</PresentationFormat>
  <Paragraphs>193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Эркер</vt:lpstr>
      <vt:lpstr>Государственное учреждение социального обслуживания «Дульдургинский комплексный центр социального обслуживания населения «Наран» Забайкальского края </vt:lpstr>
      <vt:lpstr>Структура учреждения</vt:lpstr>
      <vt:lpstr>Штатная численность  ГУСО «Дульдургинский комплексный центр социального обслуживания населения «Наран»  Забайкальского края , ВСЕГО 69,75 шт.ед.</vt:lpstr>
      <vt:lpstr>Слайд 4</vt:lpstr>
      <vt:lpstr>Отделение профилактики безнадзорности и семейного неблагополучия </vt:lpstr>
      <vt:lpstr>Оздоровление детей за 2018 год , ВСЕГО  92 несовершеннолетних.</vt:lpstr>
      <vt:lpstr>Отделение социального обслуживания на дому граждан пожилого возраста и инвалидов</vt:lpstr>
      <vt:lpstr>План финансово-хозяйственной деятельности учреждения за 2018г.</vt:lpstr>
      <vt:lpstr>Расходы учреждения за счет субсидии на выполнение государственного задания за 2018 год ВСЕГО 28082715,4 рублей.</vt:lpstr>
      <vt:lpstr>Иная приносящая доход деятельность за  2018год,  с. Токчин, ВСЕГО 6439221,48</vt:lpstr>
      <vt:lpstr>Иная приносящая доход деятельность за  2018 год,  с. Дульдурга , ВСЕГО 926547,49</vt:lpstr>
      <vt:lpstr>Иная приносящая доход деятельность за  2018 год , ВСЕГО 7365768,97 рублей.</vt:lpstr>
      <vt:lpstr>Расходы учреждения за счет платы, утвержденной законодательством за 2018г.  ВСЕГО 4582076,37 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Государственное учреждение социального обслуживания «Дульдургинский комплексный центр социального обслуживания населения «Наран» Забайкальского края </dc:title>
  <dc:creator>наран 1</dc:creator>
  <cp:lastModifiedBy>admin</cp:lastModifiedBy>
  <cp:revision>144</cp:revision>
  <dcterms:created xsi:type="dcterms:W3CDTF">2018-11-19T05:58:13Z</dcterms:created>
  <dcterms:modified xsi:type="dcterms:W3CDTF">2019-01-30T05:51:10Z</dcterms:modified>
</cp:coreProperties>
</file>